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4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E1B487-276C-43C4-9E8A-4082300F9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C6C1ED4-D42F-4624-9A77-9A26E43D6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E5AA22-ADD0-461D-9B5B-20879FC3D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A157-6942-42C3-9593-C0933DACB54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EA2D67-C486-4388-B67E-3A3F8CBE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E37149-FDA7-4917-826D-71380084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B40E-5027-4386-989F-BE65B5994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371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ECC564-F1F7-43DA-8666-7535F6307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08AD020-88CC-4AE7-BE78-27796C72C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D78D02-698A-4641-BB6A-B24D98E7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A157-6942-42C3-9593-C0933DACB54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599825-C035-4347-AE8A-A669FA27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DE88DA-AA9B-41DF-982A-C81FAB0C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B40E-5027-4386-989F-BE65B5994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6226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9AE0AC7-2A0D-4F04-94EC-B3DB122ED2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D0EFC73-9052-4213-BD5C-2A5FE15F5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577DC8-1C8C-4FF7-B0AB-B56FE26E2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A157-6942-42C3-9593-C0933DACB54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66BB5C-D680-4458-AC3B-B5582759A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4D218A-0175-458C-B303-4D92D6D70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B40E-5027-4386-989F-BE65B5994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03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306AE2-7789-455D-BB2C-DD93A2D6C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62E6CD-850B-4BC3-A919-105F2A915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72264A-4389-4CAE-9AD3-BD41FA7B6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A157-6942-42C3-9593-C0933DACB54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572AB5-7AF9-4C7D-A22A-EA59AA2C4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127350-13D8-41F8-9A11-D6F7351C4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B40E-5027-4386-989F-BE65B5994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099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63A700-3EC3-483D-BC1C-F842685FE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B8FBD89-B422-49A2-8FD6-D7501E0ED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771D2C-BBAC-4AA3-B280-A41D0982D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A157-6942-42C3-9593-C0933DACB54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30E17F-5B34-482F-B686-6CFEE0C28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B872E-4BE3-441C-9A17-96556EDB3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B40E-5027-4386-989F-BE65B5994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017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43E96B-F6E0-466D-A97D-4B95B9814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6A3D26-37D2-45E4-AE25-C19A2EBBD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B788D64-86E5-4A10-8385-D7D720E2C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89B54B-F5CB-4B32-BD87-2033BFBC8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A157-6942-42C3-9593-C0933DACB54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AA210C-97B4-487C-BBCA-132AE8CEF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0DA7D64-E352-4462-99E1-5A8B69AE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B40E-5027-4386-989F-BE65B5994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037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141CE0-0E73-4D6D-9451-96416D371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4C2C39-B6CB-467A-90E6-682830072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EB9D5D8-34BA-4B7C-B7E0-F2F51785C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BD51867-A189-48A9-A442-827D2B0339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9FB2696-F864-406F-B50B-E4F65B7D57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9FE4777-DA57-4503-BEEE-2DF003DDF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A157-6942-42C3-9593-C0933DACB54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790F5D8-454B-4786-B861-1B8C073C8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276ECE6-58AD-41DB-A2EA-BA61D0F69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B40E-5027-4386-989F-BE65B5994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60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1C39EE-869A-47F5-80E8-603BD58C3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17AE9A-C837-45E9-893B-8BD8CC0FF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A157-6942-42C3-9593-C0933DACB54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D120FAA-4E4A-41F2-8A07-2B5DBB5AD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A62CE9-279F-410E-98C2-1D341AB8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B40E-5027-4386-989F-BE65B5994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65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C89E894-C0D3-463B-BE8D-415EAEA2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A157-6942-42C3-9593-C0933DACB54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7CBE17B-A31F-4C0E-87DC-DEBCADC9E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6C36ED1-88FA-482A-A995-400A8EC5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B40E-5027-4386-989F-BE65B5994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19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983002-307A-42B8-8AA9-977CCC61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A101C6-E186-48B4-A170-B7445646A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E47824-7BB0-4EE9-ABB8-4975675F5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FB58165-5002-462D-AB6A-774A60FC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A157-6942-42C3-9593-C0933DACB54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69BCBB-DAEF-4391-9281-3710B1C61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36B2040-372E-4A7C-8F67-015BB3FCE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B40E-5027-4386-989F-BE65B5994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9930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B702C-C616-484C-9663-3D5BC57B6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30AF674-F935-4443-A537-EF66926D33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6A75E26-EFC3-4A02-83DD-44AB73A96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2A3E50-D587-4F1D-AA02-264D1D0A2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A157-6942-42C3-9593-C0933DACB54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4B3ACA-2C5F-497F-8CF8-C1631082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37ADFFB-94A8-4EB3-BE9D-4B1E51F24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B40E-5027-4386-989F-BE65B5994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204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2C39126-03A3-4831-8876-0A20170FB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BB7E71B-2E70-47A8-B1B2-CFE86ED12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C7B55A-D9FB-4F12-B76B-46691AD54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A157-6942-42C3-9593-C0933DACB54A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08F8E7-8814-49DF-8C57-1A7FA2D7C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B7DB79-E062-4E10-BBAB-0216D29D0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0B40E-5027-4386-989F-BE65B5994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56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kUbY2nuo6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Medewerker Maatschappelijke zorg / Gehandicaptenzorg - Basisopleiding">
            <a:extLst>
              <a:ext uri="{FF2B5EF4-FFF2-40B4-BE49-F238E27FC236}">
                <a16:creationId xmlns:a16="http://schemas.microsoft.com/office/drawing/2014/main" id="{309813E8-162B-4500-A4D3-1F497ABA48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89" r="1" b="32378"/>
          <a:stretch/>
        </p:blipFill>
        <p:spPr bwMode="auto">
          <a:xfrm>
            <a:off x="320040" y="320040"/>
            <a:ext cx="11548872" cy="446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D38A241E-0395-41E5-8607-BAA2799A4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4892040"/>
            <a:ext cx="11548872" cy="1645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8F7CA68-DC3D-4D8C-A025-84BACB0C1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5093208"/>
            <a:ext cx="6973204" cy="126187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 err="1">
                <a:solidFill>
                  <a:schemeClr val="bg1"/>
                </a:solidFill>
              </a:rPr>
              <a:t>Wassen</a:t>
            </a:r>
            <a:r>
              <a:rPr lang="en-US" sz="4800" dirty="0">
                <a:solidFill>
                  <a:schemeClr val="bg1"/>
                </a:solidFill>
              </a:rPr>
              <a:t> en </a:t>
            </a:r>
            <a:r>
              <a:rPr lang="en-US" sz="4800" dirty="0" err="1">
                <a:solidFill>
                  <a:schemeClr val="bg1"/>
                </a:solidFill>
              </a:rPr>
              <a:t>Toiletgang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9335FF35-1DBF-4683-91FC-7A118FE29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9" y="5093208"/>
            <a:ext cx="2892986" cy="12618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2"/>
                </a:solidFill>
              </a:rPr>
              <a:t>Workshop ADL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E352288-84AD-4CA8-BCD5-76C29D34E1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059936" y="5264106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1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0161FB-E43B-4222-89E1-FACC5B073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algn="ctr"/>
            <a:r>
              <a:rPr lang="nl-NL" sz="3000" dirty="0"/>
              <a:t>Begeleidingsaspecten</a:t>
            </a:r>
            <a:br>
              <a:rPr lang="nl-NL" sz="3000" dirty="0"/>
            </a:br>
            <a:r>
              <a:rPr lang="nl-NL" sz="3000" dirty="0"/>
              <a:t>Wassen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B86327-C7B8-4805-BA75-7FA5E83D0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endParaRPr lang="nl-NL" sz="2000"/>
          </a:p>
          <a:p>
            <a:r>
              <a:rPr lang="nl-NL" sz="2000"/>
              <a:t>Vraag (waar mogelijk) waar de client ondersteuning bij nodig is.</a:t>
            </a:r>
          </a:p>
          <a:p>
            <a:r>
              <a:rPr lang="nl-NL" sz="2000"/>
              <a:t>Vraag ook hoe ze het zelf graag willen, welke zeep, shampoo of volgorde enz.</a:t>
            </a:r>
          </a:p>
          <a:p>
            <a:r>
              <a:rPr lang="nl-NL" sz="2000"/>
              <a:t>Vertel wat je gaat doen</a:t>
            </a:r>
          </a:p>
          <a:p>
            <a:r>
              <a:rPr lang="nl-NL" sz="2000"/>
              <a:t>Bij douchen en wassen sluit ramen en deuren en gordijnen ivm tocht en privacy.</a:t>
            </a:r>
          </a:p>
          <a:p>
            <a:r>
              <a:rPr lang="nl-NL" sz="2000"/>
              <a:t>Client zoveel mogelijk zelf laten doen (behoud zelfstandigheid)</a:t>
            </a:r>
          </a:p>
          <a:p>
            <a:r>
              <a:rPr lang="nl-NL" sz="2000"/>
              <a:t>Denk aan intimiteit ( wat doet het met jou en met de client )</a:t>
            </a:r>
          </a:p>
          <a:p>
            <a:r>
              <a:rPr lang="nl-NL" sz="2000"/>
              <a:t>Maak gebruik van handgrepen en beugels of douche zitjes</a:t>
            </a:r>
          </a:p>
          <a:p>
            <a:r>
              <a:rPr lang="nl-NL" sz="2000"/>
              <a:t>Denk altijd aan de hygiëne, van jezelf en van de client </a:t>
            </a:r>
          </a:p>
          <a:p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89274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9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A3610D8-7EE5-4BDF-9581-3EF702024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2" y="3050434"/>
            <a:ext cx="3722933" cy="757130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/>
          </a:bodyPr>
          <a:lstStyle/>
          <a:p>
            <a:pPr algn="ctr"/>
            <a:r>
              <a:rPr lang="nl-NL" sz="2600" dirty="0">
                <a:solidFill>
                  <a:srgbClr val="FFFFFF"/>
                </a:solidFill>
              </a:rPr>
              <a:t>Wassen wat heb je nodig?</a:t>
            </a:r>
          </a:p>
        </p:txBody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2DF9C6-97B3-4ADD-B841-F4826B4AD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4536" y="640080"/>
            <a:ext cx="5053066" cy="2546604"/>
          </a:xfrm>
        </p:spPr>
        <p:txBody>
          <a:bodyPr>
            <a:normAutofit/>
          </a:bodyPr>
          <a:lstStyle/>
          <a:p>
            <a:r>
              <a:rPr lang="nl-NL" sz="1400"/>
              <a:t>Handdoeken en washandjes</a:t>
            </a:r>
          </a:p>
          <a:p>
            <a:r>
              <a:rPr lang="nl-NL" sz="1400"/>
              <a:t>Schoon ondergoed</a:t>
            </a:r>
          </a:p>
          <a:p>
            <a:r>
              <a:rPr lang="nl-NL" sz="1400"/>
              <a:t>Nachtkleding of bovenkleding</a:t>
            </a:r>
          </a:p>
          <a:p>
            <a:r>
              <a:rPr lang="nl-NL" sz="1400"/>
              <a:t>Zeep / douchegel</a:t>
            </a:r>
          </a:p>
          <a:p>
            <a:r>
              <a:rPr lang="nl-NL" sz="1400"/>
              <a:t>Deodorant</a:t>
            </a:r>
          </a:p>
          <a:p>
            <a:r>
              <a:rPr lang="nl-NL" sz="1400"/>
              <a:t>Bodylotion</a:t>
            </a:r>
          </a:p>
          <a:p>
            <a:r>
              <a:rPr lang="nl-NL" sz="1400"/>
              <a:t>Maandverband</a:t>
            </a:r>
          </a:p>
          <a:p>
            <a:r>
              <a:rPr lang="nl-NL" sz="1400"/>
              <a:t>incontinentiemateriaal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F0D063D-E414-42D1-BEAE-00FAB5A8B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204" y="3671315"/>
            <a:ext cx="5057398" cy="2546605"/>
          </a:xfrm>
        </p:spPr>
        <p:txBody>
          <a:bodyPr>
            <a:normAutofit/>
          </a:bodyPr>
          <a:lstStyle/>
          <a:p>
            <a:r>
              <a:rPr lang="nl-NL" sz="2000" dirty="0"/>
              <a:t>Volgorde van wassen</a:t>
            </a:r>
          </a:p>
          <a:p>
            <a:endParaRPr lang="nl-NL" sz="2000" dirty="0"/>
          </a:p>
          <a:p>
            <a:r>
              <a:rPr lang="nl-NL" sz="2000" dirty="0"/>
              <a:t>Van boven naar beneden</a:t>
            </a:r>
          </a:p>
          <a:p>
            <a:r>
              <a:rPr lang="nl-NL" sz="2000" dirty="0"/>
              <a:t>Van voor naar achteren</a:t>
            </a:r>
          </a:p>
          <a:p>
            <a:endParaRPr lang="nl-NL" sz="2000" dirty="0"/>
          </a:p>
          <a:p>
            <a:r>
              <a:rPr lang="nl-NL" sz="2000" dirty="0"/>
              <a:t>Wat zijn de kritieke punten?</a:t>
            </a:r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275489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325166D1-1B21-4128-AC42-61745528E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FF0A8D-AB91-4680-95D6-68E4AD4F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825" y="1641752"/>
            <a:ext cx="4391024" cy="13234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Kritieke punten</a:t>
            </a:r>
          </a:p>
        </p:txBody>
      </p:sp>
      <p:pic>
        <p:nvPicPr>
          <p:cNvPr id="1026" name="Picture 2" descr="Het eerste lichaamsdeel dat je wast in de douche kan veel zeggen over je  persoonlijkheid">
            <a:extLst>
              <a:ext uri="{FF2B5EF4-FFF2-40B4-BE49-F238E27FC236}">
                <a16:creationId xmlns:a16="http://schemas.microsoft.com/office/drawing/2014/main" id="{80CB51E2-6F86-4CD0-AF1C-4BA22E51B63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35" r="3628" b="-2"/>
          <a:stretch/>
        </p:blipFill>
        <p:spPr bwMode="auto">
          <a:xfrm>
            <a:off x="20" y="2"/>
            <a:ext cx="6186992" cy="6857998"/>
          </a:xfrm>
          <a:custGeom>
            <a:avLst/>
            <a:gdLst/>
            <a:ahLst/>
            <a:cxnLst/>
            <a:rect l="l" t="t" r="r" b="b"/>
            <a:pathLst>
              <a:path w="6187012" h="6857998">
                <a:moveTo>
                  <a:pt x="5434855" y="6118149"/>
                </a:moveTo>
                <a:cubicBezTo>
                  <a:pt x="5441404" y="6124102"/>
                  <a:pt x="5449025" y="6129341"/>
                  <a:pt x="5456075" y="6133723"/>
                </a:cubicBezTo>
                <a:cubicBezTo>
                  <a:pt x="5463218" y="6138152"/>
                  <a:pt x="5468564" y="6143474"/>
                  <a:pt x="5472234" y="6149380"/>
                </a:cubicBezTo>
                <a:lnTo>
                  <a:pt x="5477710" y="6166562"/>
                </a:lnTo>
                <a:lnTo>
                  <a:pt x="5472234" y="6149379"/>
                </a:lnTo>
                <a:cubicBezTo>
                  <a:pt x="5468564" y="6143474"/>
                  <a:pt x="5463218" y="6138152"/>
                  <a:pt x="5456075" y="6133722"/>
                </a:cubicBezTo>
                <a:cubicBezTo>
                  <a:pt x="5449025" y="6129341"/>
                  <a:pt x="5441404" y="6124102"/>
                  <a:pt x="5434855" y="6118149"/>
                </a:cubicBezTo>
                <a:close/>
                <a:moveTo>
                  <a:pt x="5343013" y="4941372"/>
                </a:moveTo>
                <a:lnTo>
                  <a:pt x="5346342" y="4950869"/>
                </a:lnTo>
                <a:lnTo>
                  <a:pt x="5356027" y="4991382"/>
                </a:lnTo>
                <a:lnTo>
                  <a:pt x="5346342" y="4950868"/>
                </a:lnTo>
                <a:close/>
                <a:moveTo>
                  <a:pt x="5346951" y="4749807"/>
                </a:moveTo>
                <a:cubicBezTo>
                  <a:pt x="5334815" y="4762826"/>
                  <a:pt x="5333958" y="4781365"/>
                  <a:pt x="5332244" y="4799797"/>
                </a:cubicBezTo>
                <a:cubicBezTo>
                  <a:pt x="5333958" y="4781365"/>
                  <a:pt x="5334815" y="4762827"/>
                  <a:pt x="5346951" y="4749807"/>
                </a:cubicBezTo>
                <a:close/>
                <a:moveTo>
                  <a:pt x="5364750" y="4543185"/>
                </a:moveTo>
                <a:cubicBezTo>
                  <a:pt x="5365727" y="4548281"/>
                  <a:pt x="5367775" y="4553662"/>
                  <a:pt x="5370156" y="4557092"/>
                </a:cubicBezTo>
                <a:cubicBezTo>
                  <a:pt x="5381776" y="4573618"/>
                  <a:pt x="5390563" y="4588275"/>
                  <a:pt x="5396519" y="4602021"/>
                </a:cubicBezTo>
                <a:cubicBezTo>
                  <a:pt x="5390563" y="4588275"/>
                  <a:pt x="5381776" y="4573618"/>
                  <a:pt x="5370156" y="4557091"/>
                </a:cubicBezTo>
                <a:close/>
                <a:moveTo>
                  <a:pt x="5830968" y="2819253"/>
                </a:moveTo>
                <a:lnTo>
                  <a:pt x="5842611" y="2827484"/>
                </a:lnTo>
                <a:lnTo>
                  <a:pt x="5842613" y="2827486"/>
                </a:lnTo>
                <a:lnTo>
                  <a:pt x="5871116" y="2861156"/>
                </a:lnTo>
                <a:lnTo>
                  <a:pt x="5861462" y="2842392"/>
                </a:lnTo>
                <a:lnTo>
                  <a:pt x="5842613" y="2827486"/>
                </a:lnTo>
                <a:lnTo>
                  <a:pt x="5842611" y="2827483"/>
                </a:lnTo>
                <a:close/>
                <a:moveTo>
                  <a:pt x="5761313" y="1974015"/>
                </a:moveTo>
                <a:lnTo>
                  <a:pt x="5754799" y="1999763"/>
                </a:lnTo>
                <a:cubicBezTo>
                  <a:pt x="5750990" y="2008056"/>
                  <a:pt x="5745310" y="2016020"/>
                  <a:pt x="5737071" y="2023547"/>
                </a:cubicBezTo>
                <a:cubicBezTo>
                  <a:pt x="5753550" y="2008497"/>
                  <a:pt x="5759789" y="1991685"/>
                  <a:pt x="5761313" y="1974015"/>
                </a:cubicBezTo>
                <a:close/>
                <a:moveTo>
                  <a:pt x="5744119" y="1768838"/>
                </a:moveTo>
                <a:cubicBezTo>
                  <a:pt x="5739738" y="1774411"/>
                  <a:pt x="5736975" y="1779948"/>
                  <a:pt x="5735518" y="1785412"/>
                </a:cubicBezTo>
                <a:lnTo>
                  <a:pt x="5734738" y="1801558"/>
                </a:lnTo>
                <a:cubicBezTo>
                  <a:pt x="5733070" y="1790986"/>
                  <a:pt x="5735356" y="1779981"/>
                  <a:pt x="5744119" y="1768838"/>
                </a:cubicBezTo>
                <a:close/>
                <a:moveTo>
                  <a:pt x="5853708" y="520953"/>
                </a:moveTo>
                <a:lnTo>
                  <a:pt x="5846981" y="549926"/>
                </a:lnTo>
                <a:lnTo>
                  <a:pt x="5840726" y="566616"/>
                </a:lnTo>
                <a:lnTo>
                  <a:pt x="5834776" y="581804"/>
                </a:lnTo>
                <a:lnTo>
                  <a:pt x="5834358" y="583595"/>
                </a:lnTo>
                <a:lnTo>
                  <a:pt x="5832183" y="589388"/>
                </a:lnTo>
                <a:cubicBezTo>
                  <a:pt x="5829783" y="597005"/>
                  <a:pt x="5828025" y="604728"/>
                  <a:pt x="5827560" y="612658"/>
                </a:cubicBezTo>
                <a:lnTo>
                  <a:pt x="5834358" y="583595"/>
                </a:lnTo>
                <a:lnTo>
                  <a:pt x="5840674" y="566754"/>
                </a:lnTo>
                <a:lnTo>
                  <a:pt x="5840726" y="566616"/>
                </a:lnTo>
                <a:lnTo>
                  <a:pt x="5846564" y="551717"/>
                </a:lnTo>
                <a:lnTo>
                  <a:pt x="5846981" y="549926"/>
                </a:lnTo>
                <a:lnTo>
                  <a:pt x="5849145" y="544146"/>
                </a:lnTo>
                <a:cubicBezTo>
                  <a:pt x="5851532" y="536547"/>
                  <a:pt x="5853271" y="528850"/>
                  <a:pt x="5853708" y="520953"/>
                </a:cubicBezTo>
                <a:close/>
                <a:moveTo>
                  <a:pt x="5802605" y="268794"/>
                </a:moveTo>
                <a:cubicBezTo>
                  <a:pt x="5800080" y="279176"/>
                  <a:pt x="5798377" y="289296"/>
                  <a:pt x="5797729" y="299164"/>
                </a:cubicBezTo>
                <a:cubicBezTo>
                  <a:pt x="5797080" y="309031"/>
                  <a:pt x="5797485" y="318646"/>
                  <a:pt x="5799176" y="328017"/>
                </a:cubicBezTo>
                <a:close/>
                <a:moveTo>
                  <a:pt x="0" y="0"/>
                </a:moveTo>
                <a:lnTo>
                  <a:pt x="6120021" y="0"/>
                </a:lnTo>
                <a:lnTo>
                  <a:pt x="6115806" y="24480"/>
                </a:lnTo>
                <a:cubicBezTo>
                  <a:pt x="6113321" y="32636"/>
                  <a:pt x="6109559" y="40471"/>
                  <a:pt x="6103795" y="47806"/>
                </a:cubicBezTo>
                <a:cubicBezTo>
                  <a:pt x="6088935" y="66857"/>
                  <a:pt x="6092364" y="85336"/>
                  <a:pt x="6094651" y="105718"/>
                </a:cubicBezTo>
                <a:cubicBezTo>
                  <a:pt x="6096365" y="121150"/>
                  <a:pt x="6095794" y="136963"/>
                  <a:pt x="6095986" y="152584"/>
                </a:cubicBezTo>
                <a:cubicBezTo>
                  <a:pt x="6096555" y="180017"/>
                  <a:pt x="6096746" y="207450"/>
                  <a:pt x="6097699" y="234883"/>
                </a:cubicBezTo>
                <a:cubicBezTo>
                  <a:pt x="6098079" y="243648"/>
                  <a:pt x="6102844" y="252600"/>
                  <a:pt x="6102082" y="261173"/>
                </a:cubicBezTo>
                <a:cubicBezTo>
                  <a:pt x="6098461" y="300800"/>
                  <a:pt x="6092746" y="340425"/>
                  <a:pt x="6089507" y="380050"/>
                </a:cubicBezTo>
                <a:cubicBezTo>
                  <a:pt x="6087603" y="402529"/>
                  <a:pt x="6091220" y="425581"/>
                  <a:pt x="6088555" y="447870"/>
                </a:cubicBezTo>
                <a:cubicBezTo>
                  <a:pt x="6085507" y="473587"/>
                  <a:pt x="6077697" y="498733"/>
                  <a:pt x="6072932" y="524262"/>
                </a:cubicBezTo>
                <a:cubicBezTo>
                  <a:pt x="6071600" y="531310"/>
                  <a:pt x="6073315" y="539121"/>
                  <a:pt x="6073694" y="546552"/>
                </a:cubicBezTo>
                <a:cubicBezTo>
                  <a:pt x="6074076" y="554933"/>
                  <a:pt x="6074838" y="563125"/>
                  <a:pt x="6075029" y="571508"/>
                </a:cubicBezTo>
                <a:cubicBezTo>
                  <a:pt x="6075411" y="597037"/>
                  <a:pt x="6074838" y="622564"/>
                  <a:pt x="6076173" y="648092"/>
                </a:cubicBezTo>
                <a:cubicBezTo>
                  <a:pt x="6076934" y="663713"/>
                  <a:pt x="6084744" y="680096"/>
                  <a:pt x="6081886" y="694576"/>
                </a:cubicBezTo>
                <a:cubicBezTo>
                  <a:pt x="6076363" y="724104"/>
                  <a:pt x="6088745" y="753633"/>
                  <a:pt x="6078459" y="783158"/>
                </a:cubicBezTo>
                <a:cubicBezTo>
                  <a:pt x="6075411" y="792306"/>
                  <a:pt x="6083031" y="804877"/>
                  <a:pt x="6083411" y="815929"/>
                </a:cubicBezTo>
                <a:cubicBezTo>
                  <a:pt x="6084363" y="843552"/>
                  <a:pt x="6084173" y="871173"/>
                  <a:pt x="6083983" y="898797"/>
                </a:cubicBezTo>
                <a:cubicBezTo>
                  <a:pt x="6083793" y="923562"/>
                  <a:pt x="6086459" y="949281"/>
                  <a:pt x="6081125" y="973095"/>
                </a:cubicBezTo>
                <a:cubicBezTo>
                  <a:pt x="6075411" y="998052"/>
                  <a:pt x="6076173" y="1020529"/>
                  <a:pt x="6082649" y="1044725"/>
                </a:cubicBezTo>
                <a:cubicBezTo>
                  <a:pt x="6087031" y="1061298"/>
                  <a:pt x="6087603" y="1078826"/>
                  <a:pt x="6088935" y="1095972"/>
                </a:cubicBezTo>
                <a:cubicBezTo>
                  <a:pt x="6090459" y="1114449"/>
                  <a:pt x="6086459" y="1134834"/>
                  <a:pt x="6092746" y="1151600"/>
                </a:cubicBezTo>
                <a:cubicBezTo>
                  <a:pt x="6111415" y="1201512"/>
                  <a:pt x="6115415" y="1252757"/>
                  <a:pt x="6115415" y="1304955"/>
                </a:cubicBezTo>
                <a:cubicBezTo>
                  <a:pt x="6115415" y="1314483"/>
                  <a:pt x="6112750" y="1324198"/>
                  <a:pt x="6109892" y="1333341"/>
                </a:cubicBezTo>
                <a:cubicBezTo>
                  <a:pt x="6092746" y="1386684"/>
                  <a:pt x="6094269" y="1440216"/>
                  <a:pt x="6104748" y="1494509"/>
                </a:cubicBezTo>
                <a:cubicBezTo>
                  <a:pt x="6107034" y="1505751"/>
                  <a:pt x="6107415" y="1518324"/>
                  <a:pt x="6105130" y="1529563"/>
                </a:cubicBezTo>
                <a:cubicBezTo>
                  <a:pt x="6098461" y="1561189"/>
                  <a:pt x="6087411" y="1591859"/>
                  <a:pt x="6082649" y="1623675"/>
                </a:cubicBezTo>
                <a:cubicBezTo>
                  <a:pt x="6074838" y="1676253"/>
                  <a:pt x="6101126" y="1721785"/>
                  <a:pt x="6118274" y="1768838"/>
                </a:cubicBezTo>
                <a:cubicBezTo>
                  <a:pt x="6134467" y="1813610"/>
                  <a:pt x="6171044" y="1851709"/>
                  <a:pt x="6162851" y="1904673"/>
                </a:cubicBezTo>
                <a:cubicBezTo>
                  <a:pt x="6162090" y="1910004"/>
                  <a:pt x="6167233" y="1915912"/>
                  <a:pt x="6168567" y="1921817"/>
                </a:cubicBezTo>
                <a:cubicBezTo>
                  <a:pt x="6172188" y="1938009"/>
                  <a:pt x="6176566" y="1954202"/>
                  <a:pt x="6178283" y="1970586"/>
                </a:cubicBezTo>
                <a:cubicBezTo>
                  <a:pt x="6180570" y="1990589"/>
                  <a:pt x="6179809" y="2010974"/>
                  <a:pt x="6181713" y="2030977"/>
                </a:cubicBezTo>
                <a:cubicBezTo>
                  <a:pt x="6182856" y="2043835"/>
                  <a:pt x="6184951" y="2056600"/>
                  <a:pt x="6186761" y="2069340"/>
                </a:cubicBezTo>
                <a:lnTo>
                  <a:pt x="6187012" y="2072225"/>
                </a:lnTo>
                <a:lnTo>
                  <a:pt x="6187012" y="2131532"/>
                </a:lnTo>
                <a:lnTo>
                  <a:pt x="6186141" y="2138304"/>
                </a:lnTo>
                <a:cubicBezTo>
                  <a:pt x="6183950" y="2148519"/>
                  <a:pt x="6181332" y="2158712"/>
                  <a:pt x="6179617" y="2168903"/>
                </a:cubicBezTo>
                <a:cubicBezTo>
                  <a:pt x="6174854" y="2197670"/>
                  <a:pt x="6176188" y="2229296"/>
                  <a:pt x="6163995" y="2254633"/>
                </a:cubicBezTo>
                <a:cubicBezTo>
                  <a:pt x="6151041" y="2281683"/>
                  <a:pt x="6145135" y="2307402"/>
                  <a:pt x="6149135" y="2335405"/>
                </a:cubicBezTo>
                <a:cubicBezTo>
                  <a:pt x="6150469" y="2344741"/>
                  <a:pt x="6158471" y="2356744"/>
                  <a:pt x="6166661" y="2360933"/>
                </a:cubicBezTo>
                <a:cubicBezTo>
                  <a:pt x="6184950" y="2370270"/>
                  <a:pt x="6188190" y="2383032"/>
                  <a:pt x="6181902" y="2400369"/>
                </a:cubicBezTo>
                <a:cubicBezTo>
                  <a:pt x="6176566" y="2415420"/>
                  <a:pt x="6173901" y="2433897"/>
                  <a:pt x="6163613" y="2444184"/>
                </a:cubicBezTo>
                <a:cubicBezTo>
                  <a:pt x="6134467" y="2473333"/>
                  <a:pt x="6133515" y="2510483"/>
                  <a:pt x="6125705" y="2546678"/>
                </a:cubicBezTo>
                <a:cubicBezTo>
                  <a:pt x="6120940" y="2568774"/>
                  <a:pt x="6120750" y="2589352"/>
                  <a:pt x="6123988" y="2611450"/>
                </a:cubicBezTo>
                <a:cubicBezTo>
                  <a:pt x="6131227" y="2659455"/>
                  <a:pt x="6120940" y="2706131"/>
                  <a:pt x="6107796" y="2752235"/>
                </a:cubicBezTo>
                <a:cubicBezTo>
                  <a:pt x="6099034" y="2782716"/>
                  <a:pt x="6093699" y="2813958"/>
                  <a:pt x="6084744" y="2844248"/>
                </a:cubicBezTo>
                <a:cubicBezTo>
                  <a:pt x="6077886" y="2866918"/>
                  <a:pt x="6069694" y="2889587"/>
                  <a:pt x="6058646" y="2910353"/>
                </a:cubicBezTo>
                <a:cubicBezTo>
                  <a:pt x="6042452" y="2940455"/>
                  <a:pt x="6018067" y="2966742"/>
                  <a:pt x="6024544" y="3005035"/>
                </a:cubicBezTo>
                <a:cubicBezTo>
                  <a:pt x="6030260" y="3038756"/>
                  <a:pt x="6018259" y="3069235"/>
                  <a:pt x="6006828" y="3100099"/>
                </a:cubicBezTo>
                <a:cubicBezTo>
                  <a:pt x="5998446" y="3122770"/>
                  <a:pt x="5989871" y="3145436"/>
                  <a:pt x="5984537" y="3168870"/>
                </a:cubicBezTo>
                <a:cubicBezTo>
                  <a:pt x="5978251" y="3196686"/>
                  <a:pt x="5980920" y="3228119"/>
                  <a:pt x="5969297" y="3252885"/>
                </a:cubicBezTo>
                <a:cubicBezTo>
                  <a:pt x="5957105" y="3278795"/>
                  <a:pt x="5965297" y="3300319"/>
                  <a:pt x="5968726" y="3323372"/>
                </a:cubicBezTo>
                <a:cubicBezTo>
                  <a:pt x="5974061" y="3360139"/>
                  <a:pt x="5983967" y="3396719"/>
                  <a:pt x="5971395" y="3433866"/>
                </a:cubicBezTo>
                <a:cubicBezTo>
                  <a:pt x="5956153" y="3479015"/>
                  <a:pt x="5939769" y="3523785"/>
                  <a:pt x="5925292" y="3569124"/>
                </a:cubicBezTo>
                <a:cubicBezTo>
                  <a:pt x="5919765" y="3586653"/>
                  <a:pt x="5917479" y="3605509"/>
                  <a:pt x="5915003" y="3623799"/>
                </a:cubicBezTo>
                <a:cubicBezTo>
                  <a:pt x="5912906" y="3641134"/>
                  <a:pt x="5918242" y="3661899"/>
                  <a:pt x="5910241" y="3675238"/>
                </a:cubicBezTo>
                <a:cubicBezTo>
                  <a:pt x="5889667" y="3709529"/>
                  <a:pt x="5879569" y="3744770"/>
                  <a:pt x="5879569" y="3784397"/>
                </a:cubicBezTo>
                <a:cubicBezTo>
                  <a:pt x="5879569" y="3799258"/>
                  <a:pt x="5870996" y="3813737"/>
                  <a:pt x="5869471" y="3828785"/>
                </a:cubicBezTo>
                <a:cubicBezTo>
                  <a:pt x="5867567" y="3849362"/>
                  <a:pt x="5862423" y="3872985"/>
                  <a:pt x="5869664" y="3890891"/>
                </a:cubicBezTo>
                <a:cubicBezTo>
                  <a:pt x="5886809" y="3932993"/>
                  <a:pt x="5872519" y="3967091"/>
                  <a:pt x="5855566" y="4003861"/>
                </a:cubicBezTo>
                <a:cubicBezTo>
                  <a:pt x="5838801" y="4040058"/>
                  <a:pt x="5825466" y="4078159"/>
                  <a:pt x="5814416" y="4116641"/>
                </a:cubicBezTo>
                <a:cubicBezTo>
                  <a:pt x="5810415" y="4131119"/>
                  <a:pt x="5817085" y="4148453"/>
                  <a:pt x="5818417" y="4164458"/>
                </a:cubicBezTo>
                <a:cubicBezTo>
                  <a:pt x="5818798" y="4170174"/>
                  <a:pt x="5819370" y="4176461"/>
                  <a:pt x="5817466" y="4181603"/>
                </a:cubicBezTo>
                <a:cubicBezTo>
                  <a:pt x="5799176" y="4231324"/>
                  <a:pt x="5785269" y="4281810"/>
                  <a:pt x="5794794" y="4335722"/>
                </a:cubicBezTo>
                <a:cubicBezTo>
                  <a:pt x="5795747" y="4340674"/>
                  <a:pt x="5793650" y="4346201"/>
                  <a:pt x="5792317" y="4351154"/>
                </a:cubicBezTo>
                <a:cubicBezTo>
                  <a:pt x="5785461" y="4375349"/>
                  <a:pt x="5774601" y="4398972"/>
                  <a:pt x="5772124" y="4423545"/>
                </a:cubicBezTo>
                <a:cubicBezTo>
                  <a:pt x="5766028" y="4484127"/>
                  <a:pt x="5763550" y="4545086"/>
                  <a:pt x="5759550" y="4606053"/>
                </a:cubicBezTo>
                <a:cubicBezTo>
                  <a:pt x="5759361" y="4609863"/>
                  <a:pt x="5759361" y="4613864"/>
                  <a:pt x="5758027" y="4617291"/>
                </a:cubicBezTo>
                <a:cubicBezTo>
                  <a:pt x="5749834" y="4639772"/>
                  <a:pt x="5752502" y="4659393"/>
                  <a:pt x="5768123" y="4678445"/>
                </a:cubicBezTo>
                <a:cubicBezTo>
                  <a:pt x="5774982" y="4686828"/>
                  <a:pt x="5778601" y="4698258"/>
                  <a:pt x="5782412" y="4708734"/>
                </a:cubicBezTo>
                <a:cubicBezTo>
                  <a:pt x="5788127" y="4724167"/>
                  <a:pt x="5793650" y="4739978"/>
                  <a:pt x="5797271" y="4755980"/>
                </a:cubicBezTo>
                <a:cubicBezTo>
                  <a:pt x="5800700" y="4771793"/>
                  <a:pt x="5805462" y="4788747"/>
                  <a:pt x="5802796" y="4803988"/>
                </a:cubicBezTo>
                <a:cubicBezTo>
                  <a:pt x="5798035" y="4831420"/>
                  <a:pt x="5787366" y="4857522"/>
                  <a:pt x="5780315" y="4884572"/>
                </a:cubicBezTo>
                <a:cubicBezTo>
                  <a:pt x="5777837" y="4893907"/>
                  <a:pt x="5778221" y="4904195"/>
                  <a:pt x="5778030" y="4913909"/>
                </a:cubicBezTo>
                <a:cubicBezTo>
                  <a:pt x="5777459" y="4936201"/>
                  <a:pt x="5782984" y="4959061"/>
                  <a:pt x="5767171" y="4979253"/>
                </a:cubicBezTo>
                <a:cubicBezTo>
                  <a:pt x="5752311" y="4997922"/>
                  <a:pt x="5756692" y="5016785"/>
                  <a:pt x="5767932" y="5036405"/>
                </a:cubicBezTo>
                <a:cubicBezTo>
                  <a:pt x="5775934" y="5050504"/>
                  <a:pt x="5782221" y="5066505"/>
                  <a:pt x="5785269" y="5082317"/>
                </a:cubicBezTo>
                <a:cubicBezTo>
                  <a:pt x="5789460" y="5104036"/>
                  <a:pt x="5791175" y="5125562"/>
                  <a:pt x="5788697" y="5148995"/>
                </a:cubicBezTo>
                <a:cubicBezTo>
                  <a:pt x="5786983" y="5165570"/>
                  <a:pt x="5786221" y="5179097"/>
                  <a:pt x="5776125" y="5192051"/>
                </a:cubicBezTo>
                <a:cubicBezTo>
                  <a:pt x="5774601" y="5194145"/>
                  <a:pt x="5774219" y="5197955"/>
                  <a:pt x="5774412" y="5200813"/>
                </a:cubicBezTo>
                <a:cubicBezTo>
                  <a:pt x="5777649" y="5238343"/>
                  <a:pt x="5775934" y="5275491"/>
                  <a:pt x="5773646" y="5313403"/>
                </a:cubicBezTo>
                <a:cubicBezTo>
                  <a:pt x="5770601" y="5361598"/>
                  <a:pt x="5779553" y="5412276"/>
                  <a:pt x="5811559" y="5453995"/>
                </a:cubicBezTo>
                <a:cubicBezTo>
                  <a:pt x="5816322" y="5460092"/>
                  <a:pt x="5818417" y="5469236"/>
                  <a:pt x="5819562" y="5477239"/>
                </a:cubicBezTo>
                <a:cubicBezTo>
                  <a:pt x="5824514" y="5514957"/>
                  <a:pt x="5827942" y="5552869"/>
                  <a:pt x="5833467" y="5590590"/>
                </a:cubicBezTo>
                <a:cubicBezTo>
                  <a:pt x="5836516" y="5611164"/>
                  <a:pt x="5839182" y="5632691"/>
                  <a:pt x="5847565" y="5651360"/>
                </a:cubicBezTo>
                <a:cubicBezTo>
                  <a:pt x="5855756" y="5669647"/>
                  <a:pt x="5865471" y="5684320"/>
                  <a:pt x="5848327" y="5695178"/>
                </a:cubicBezTo>
                <a:cubicBezTo>
                  <a:pt x="5857471" y="5714607"/>
                  <a:pt x="5865092" y="5731564"/>
                  <a:pt x="5873282" y="5748136"/>
                </a:cubicBezTo>
                <a:cubicBezTo>
                  <a:pt x="5876329" y="5754234"/>
                  <a:pt x="5881284" y="5759378"/>
                  <a:pt x="5884142" y="5765474"/>
                </a:cubicBezTo>
                <a:cubicBezTo>
                  <a:pt x="5887190" y="5771953"/>
                  <a:pt x="5889094" y="5779191"/>
                  <a:pt x="5890620" y="5786239"/>
                </a:cubicBezTo>
                <a:cubicBezTo>
                  <a:pt x="5897477" y="5817674"/>
                  <a:pt x="5903763" y="5849107"/>
                  <a:pt x="5911194" y="5880348"/>
                </a:cubicBezTo>
                <a:cubicBezTo>
                  <a:pt x="5912717" y="5886447"/>
                  <a:pt x="5918813" y="5891590"/>
                  <a:pt x="5922813" y="5897114"/>
                </a:cubicBezTo>
                <a:cubicBezTo>
                  <a:pt x="5925481" y="5900735"/>
                  <a:pt x="5929482" y="5904353"/>
                  <a:pt x="5930054" y="5908355"/>
                </a:cubicBezTo>
                <a:cubicBezTo>
                  <a:pt x="5934626" y="5938836"/>
                  <a:pt x="5939961" y="5969124"/>
                  <a:pt x="5942246" y="5999796"/>
                </a:cubicBezTo>
                <a:cubicBezTo>
                  <a:pt x="5944149" y="6025515"/>
                  <a:pt x="5943580" y="6050282"/>
                  <a:pt x="5976728" y="6056948"/>
                </a:cubicBezTo>
                <a:cubicBezTo>
                  <a:pt x="5982443" y="6058092"/>
                  <a:pt x="5988540" y="6066284"/>
                  <a:pt x="5991396" y="6072569"/>
                </a:cubicBezTo>
                <a:cubicBezTo>
                  <a:pt x="5999589" y="6090477"/>
                  <a:pt x="6005113" y="6109530"/>
                  <a:pt x="6013494" y="6127247"/>
                </a:cubicBezTo>
                <a:cubicBezTo>
                  <a:pt x="6041500" y="6185351"/>
                  <a:pt x="6059217" y="6246121"/>
                  <a:pt x="6055978" y="6311084"/>
                </a:cubicBezTo>
                <a:cubicBezTo>
                  <a:pt x="6055026" y="6331277"/>
                  <a:pt x="6044737" y="6350899"/>
                  <a:pt x="6040926" y="6363664"/>
                </a:cubicBezTo>
                <a:cubicBezTo>
                  <a:pt x="6055978" y="6400429"/>
                  <a:pt x="6070456" y="6431292"/>
                  <a:pt x="6081315" y="6463490"/>
                </a:cubicBezTo>
                <a:cubicBezTo>
                  <a:pt x="6091031" y="6491874"/>
                  <a:pt x="6097127" y="6521593"/>
                  <a:pt x="6104175" y="6550742"/>
                </a:cubicBezTo>
                <a:cubicBezTo>
                  <a:pt x="6106844" y="6561411"/>
                  <a:pt x="6108367" y="6572269"/>
                  <a:pt x="6109702" y="6583128"/>
                </a:cubicBezTo>
                <a:cubicBezTo>
                  <a:pt x="6113892" y="6617036"/>
                  <a:pt x="6103795" y="6652472"/>
                  <a:pt x="6119798" y="6685617"/>
                </a:cubicBezTo>
                <a:cubicBezTo>
                  <a:pt x="6128180" y="6702955"/>
                  <a:pt x="6138276" y="6720103"/>
                  <a:pt x="6142658" y="6738388"/>
                </a:cubicBezTo>
                <a:cubicBezTo>
                  <a:pt x="6147421" y="6758011"/>
                  <a:pt x="6154851" y="6777207"/>
                  <a:pt x="6160162" y="6796804"/>
                </a:cubicBezTo>
                <a:lnTo>
                  <a:pt x="6164933" y="6857457"/>
                </a:lnTo>
                <a:lnTo>
                  <a:pt x="6037694" y="6857457"/>
                </a:lnTo>
                <a:lnTo>
                  <a:pt x="6037694" y="6857998"/>
                </a:lnTo>
                <a:lnTo>
                  <a:pt x="0" y="6857998"/>
                </a:lnTo>
                <a:close/>
              </a:path>
            </a:pathLst>
          </a:custGeom>
          <a:noFill/>
          <a:effectLst>
            <a:outerShdw blurRad="381000" dist="152400" algn="tl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9" name="Group 72">
            <a:extLst>
              <a:ext uri="{FF2B5EF4-FFF2-40B4-BE49-F238E27FC236}">
                <a16:creationId xmlns:a16="http://schemas.microsoft.com/office/drawing/2014/main" id="{E6517BAC-C80F-4065-90D8-703493E0B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95368" y="0"/>
            <a:ext cx="874718" cy="6857455"/>
            <a:chOff x="5395368" y="0"/>
            <a:chExt cx="874718" cy="6857455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984DCDA5-A261-4103-B44C-068DCEA033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404000" y="2991370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8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8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0" name="Freeform: Shape 74">
              <a:extLst>
                <a:ext uri="{FF2B5EF4-FFF2-40B4-BE49-F238E27FC236}">
                  <a16:creationId xmlns:a16="http://schemas.microsoft.com/office/drawing/2014/main" id="{4E59A2A1-1352-47AA-80C2-0FF53759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403998" y="2991370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7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7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079A4F-9E90-4D10-BE4A-210CA5749E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81826" y="3146400"/>
            <a:ext cx="4391024" cy="26820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900">
                <a:solidFill>
                  <a:schemeClr val="bg1">
                    <a:alpha val="80000"/>
                  </a:schemeClr>
                </a:solidFill>
              </a:rPr>
              <a:t>Eigen hygiëne (handen wassen)</a:t>
            </a:r>
          </a:p>
          <a:p>
            <a:r>
              <a:rPr lang="en-US" sz="1900">
                <a:solidFill>
                  <a:schemeClr val="bg1">
                    <a:alpha val="80000"/>
                  </a:schemeClr>
                </a:solidFill>
              </a:rPr>
              <a:t>Huidplooien</a:t>
            </a:r>
          </a:p>
          <a:p>
            <a:r>
              <a:rPr lang="en-US" sz="1900">
                <a:solidFill>
                  <a:schemeClr val="bg1">
                    <a:alpha val="80000"/>
                  </a:schemeClr>
                </a:solidFill>
              </a:rPr>
              <a:t>Tussen de tenen</a:t>
            </a:r>
          </a:p>
          <a:p>
            <a:r>
              <a:rPr lang="en-US" sz="1900">
                <a:solidFill>
                  <a:schemeClr val="bg1">
                    <a:alpha val="80000"/>
                  </a:schemeClr>
                </a:solidFill>
              </a:rPr>
              <a:t>Geslachtsdelen</a:t>
            </a:r>
          </a:p>
          <a:p>
            <a:r>
              <a:rPr lang="en-US" sz="1900">
                <a:solidFill>
                  <a:schemeClr val="bg1">
                    <a:alpha val="80000"/>
                  </a:schemeClr>
                </a:solidFill>
              </a:rPr>
              <a:t>Goed drogen </a:t>
            </a:r>
          </a:p>
          <a:p>
            <a:r>
              <a:rPr lang="en-US" sz="1900">
                <a:solidFill>
                  <a:schemeClr val="bg1">
                    <a:alpha val="80000"/>
                  </a:schemeClr>
                </a:solidFill>
              </a:rPr>
              <a:t>waar nodig controleren op beschadiging</a:t>
            </a:r>
          </a:p>
          <a:p>
            <a:r>
              <a:rPr lang="en-US" sz="1900">
                <a:solidFill>
                  <a:schemeClr val="bg1">
                    <a:alpha val="80000"/>
                  </a:schemeClr>
                </a:solidFill>
              </a:rPr>
              <a:t>Eventueel huidverzorging</a:t>
            </a:r>
          </a:p>
          <a:p>
            <a:endParaRPr lang="en-US" sz="1900">
              <a:solidFill>
                <a:schemeClr val="bg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0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89950FC9-96F8-481E-B2FF-741D34A8F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2">
            <a:extLst>
              <a:ext uri="{FF2B5EF4-FFF2-40B4-BE49-F238E27FC236}">
                <a16:creationId xmlns:a16="http://schemas.microsoft.com/office/drawing/2014/main" id="{2B2B4586-EC5C-4ED3-82D8-63143F7C70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62012" y="0"/>
            <a:ext cx="6829989" cy="6858000"/>
          </a:xfrm>
          <a:custGeom>
            <a:avLst/>
            <a:gdLst>
              <a:gd name="connsiteX0" fmla="*/ 0 w 6829989"/>
              <a:gd name="connsiteY0" fmla="*/ 0 h 6858000"/>
              <a:gd name="connsiteX1" fmla="*/ 6829989 w 6829989"/>
              <a:gd name="connsiteY1" fmla="*/ 0 h 6858000"/>
              <a:gd name="connsiteX2" fmla="*/ 6829989 w 6829989"/>
              <a:gd name="connsiteY2" fmla="*/ 6858000 h 6858000"/>
              <a:gd name="connsiteX3" fmla="*/ 1 w 6829989"/>
              <a:gd name="connsiteY3" fmla="*/ 6858000 h 6858000"/>
              <a:gd name="connsiteX4" fmla="*/ 4006 w 6829989"/>
              <a:gd name="connsiteY4" fmla="*/ 6854853 h 6858000"/>
              <a:gd name="connsiteX5" fmla="*/ 1619628 w 6829989"/>
              <a:gd name="connsiteY5" fmla="*/ 3429000 h 6858000"/>
              <a:gd name="connsiteX6" fmla="*/ 4006 w 6829989"/>
              <a:gd name="connsiteY6" fmla="*/ 314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9989" h="6858000">
                <a:moveTo>
                  <a:pt x="0" y="0"/>
                </a:moveTo>
                <a:lnTo>
                  <a:pt x="6829989" y="0"/>
                </a:lnTo>
                <a:lnTo>
                  <a:pt x="6829989" y="6858000"/>
                </a:lnTo>
                <a:lnTo>
                  <a:pt x="1" y="6858000"/>
                </a:lnTo>
                <a:lnTo>
                  <a:pt x="4006" y="6854853"/>
                </a:lnTo>
                <a:cubicBezTo>
                  <a:pt x="990707" y="6040555"/>
                  <a:pt x="1619628" y="4808224"/>
                  <a:pt x="1619628" y="3429000"/>
                </a:cubicBezTo>
                <a:cubicBezTo>
                  <a:pt x="1619628" y="2049777"/>
                  <a:pt x="990707" y="817446"/>
                  <a:pt x="4006" y="3148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BD18CC4-F639-47CF-96DD-9BA6031B5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03038" y="1992863"/>
            <a:ext cx="1488962" cy="2872274"/>
          </a:xfrm>
          <a:custGeom>
            <a:avLst/>
            <a:gdLst>
              <a:gd name="connsiteX0" fmla="*/ 1436137 w 1488962"/>
              <a:gd name="connsiteY0" fmla="*/ 0 h 2872274"/>
              <a:gd name="connsiteX1" fmla="*/ 1488962 w 1488962"/>
              <a:gd name="connsiteY1" fmla="*/ 2668 h 2872274"/>
              <a:gd name="connsiteX2" fmla="*/ 1488962 w 1488962"/>
              <a:gd name="connsiteY2" fmla="*/ 2869607 h 2872274"/>
              <a:gd name="connsiteX3" fmla="*/ 1436137 w 1488962"/>
              <a:gd name="connsiteY3" fmla="*/ 2872274 h 2872274"/>
              <a:gd name="connsiteX4" fmla="*/ 0 w 1488962"/>
              <a:gd name="connsiteY4" fmla="*/ 1436137 h 2872274"/>
              <a:gd name="connsiteX5" fmla="*/ 1436137 w 1488962"/>
              <a:gd name="connsiteY5" fmla="*/ 0 h 2872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8962" h="2872274">
                <a:moveTo>
                  <a:pt x="1436137" y="0"/>
                </a:moveTo>
                <a:lnTo>
                  <a:pt x="1488962" y="2668"/>
                </a:lnTo>
                <a:lnTo>
                  <a:pt x="1488962" y="2869607"/>
                </a:lnTo>
                <a:lnTo>
                  <a:pt x="1436137" y="2872274"/>
                </a:lnTo>
                <a:cubicBezTo>
                  <a:pt x="642980" y="2872274"/>
                  <a:pt x="0" y="2229294"/>
                  <a:pt x="0" y="1436137"/>
                </a:cubicBezTo>
                <a:cubicBezTo>
                  <a:pt x="0" y="642980"/>
                  <a:pt x="642980" y="0"/>
                  <a:pt x="1436137" y="0"/>
                </a:cubicBez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3EFC482C-E825-45E8-AF00-A592881F7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8500" y="1091821"/>
            <a:ext cx="3366816" cy="4674358"/>
          </a:xfrm>
        </p:spPr>
        <p:txBody>
          <a:bodyPr anchor="ctr">
            <a:normAutofit/>
          </a:bodyPr>
          <a:lstStyle/>
          <a:p>
            <a:r>
              <a:rPr lang="nl-NL" sz="6600">
                <a:solidFill>
                  <a:schemeClr val="bg1"/>
                </a:solidFill>
              </a:rPr>
              <a:t>Filmpje wassen bij de wasbak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F3F2651-2998-4F76-B21C-E15C13F40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1503936"/>
            <a:ext cx="4363895" cy="3850129"/>
          </a:xfrm>
        </p:spPr>
        <p:txBody>
          <a:bodyPr anchor="ctr">
            <a:normAutofit/>
          </a:bodyPr>
          <a:lstStyle/>
          <a:p>
            <a:r>
              <a:rPr lang="nl-NL" sz="1800" u="sng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Wassen bij de wastafel algemeen (deelinstructie) – YouTube</a:t>
            </a:r>
            <a:endParaRPr lang="nl-NL" sz="1800" u="sng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800" u="sng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u="sng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Daarna opdracht wassen</a:t>
            </a:r>
          </a:p>
          <a:p>
            <a:endParaRPr lang="nl-NL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82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Roze dikke gebreide stof">
            <a:extLst>
              <a:ext uri="{FF2B5EF4-FFF2-40B4-BE49-F238E27FC236}">
                <a16:creationId xmlns:a16="http://schemas.microsoft.com/office/drawing/2014/main" id="{945B9F06-2B63-4DF3-9C69-0DDEE1D7AE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387" b="434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8FAF55-ABC7-40E4-8092-2D46004E1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>
                <a:solidFill>
                  <a:srgbClr val="FFFFFF"/>
                </a:solidFill>
              </a:rPr>
              <a:t>Wassen op bed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4C022D-58F6-4A7A-9B99-6EB3BF014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dirty="0" err="1">
                <a:solidFill>
                  <a:srgbClr val="FFFFFF"/>
                </a:solidFill>
              </a:rPr>
              <a:t>Volg</a:t>
            </a:r>
            <a:r>
              <a:rPr lang="en-US" sz="2400" dirty="0">
                <a:solidFill>
                  <a:srgbClr val="FFFFFF"/>
                </a:solidFill>
              </a:rPr>
              <a:t> de </a:t>
            </a:r>
            <a:r>
              <a:rPr lang="en-US" sz="2400" dirty="0" err="1">
                <a:solidFill>
                  <a:srgbClr val="FFFFFF"/>
                </a:solidFill>
              </a:rPr>
              <a:t>instructies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vanuit</a:t>
            </a:r>
            <a:r>
              <a:rPr lang="en-US" sz="2400" dirty="0">
                <a:solidFill>
                  <a:srgbClr val="FFFFFF"/>
                </a:solidFill>
              </a:rPr>
              <a:t> het document.</a:t>
            </a:r>
          </a:p>
        </p:txBody>
      </p:sp>
    </p:spTree>
    <p:extLst>
      <p:ext uri="{BB962C8B-B14F-4D97-AF65-F5344CB8AC3E}">
        <p14:creationId xmlns:p14="http://schemas.microsoft.com/office/powerpoint/2010/main" val="1113256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9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A3610D8-7EE5-4BDF-9581-3EF702024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2" y="3050434"/>
            <a:ext cx="3722933" cy="757130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 fontScale="90000"/>
          </a:bodyPr>
          <a:lstStyle/>
          <a:p>
            <a:pPr algn="ctr"/>
            <a:r>
              <a:rPr lang="nl-NL" sz="2600" dirty="0">
                <a:solidFill>
                  <a:srgbClr val="FFFFFF"/>
                </a:solidFill>
              </a:rPr>
              <a:t>Toiletgang wat heb je nodig?</a:t>
            </a:r>
            <a:br>
              <a:rPr lang="nl-NL" sz="2600" dirty="0">
                <a:solidFill>
                  <a:srgbClr val="FFFFFF"/>
                </a:solidFill>
              </a:rPr>
            </a:br>
            <a:r>
              <a:rPr lang="nl-NL" sz="2600" dirty="0">
                <a:solidFill>
                  <a:srgbClr val="FFFFFF"/>
                </a:solidFill>
              </a:rPr>
              <a:t>En waar moet je op letten?</a:t>
            </a:r>
          </a:p>
        </p:txBody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F0D063D-E414-42D1-BEAE-00FAB5A8B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204" y="3671315"/>
            <a:ext cx="5057398" cy="2546605"/>
          </a:xfrm>
        </p:spPr>
        <p:txBody>
          <a:bodyPr>
            <a:normAutofit/>
          </a:bodyPr>
          <a:lstStyle/>
          <a:p>
            <a:r>
              <a:rPr lang="nl-NL" sz="2000" dirty="0" err="1"/>
              <a:t>Hygiene</a:t>
            </a:r>
            <a:endParaRPr lang="nl-NL" sz="2000" dirty="0"/>
          </a:p>
          <a:p>
            <a:r>
              <a:rPr lang="nl-NL" sz="2000" dirty="0"/>
              <a:t>Houding (ergonomie) client </a:t>
            </a:r>
          </a:p>
          <a:p>
            <a:r>
              <a:rPr lang="nl-NL" sz="2000" dirty="0"/>
              <a:t>Houding (ergonomie) professional</a:t>
            </a:r>
          </a:p>
          <a:p>
            <a:r>
              <a:rPr lang="nl-NL" sz="2000" dirty="0"/>
              <a:t>Professionele benadering</a:t>
            </a:r>
          </a:p>
          <a:p>
            <a:endParaRPr lang="nl-NL" sz="2000" dirty="0"/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endParaRPr lang="nl-NL" sz="2000" dirty="0"/>
          </a:p>
        </p:txBody>
      </p:sp>
      <p:pic>
        <p:nvPicPr>
          <p:cNvPr id="3074" name="Picture 2" descr="Toiletbeugels in hoogte verstelbaar - speciaal ontwikkeld voor ouderen">
            <a:extLst>
              <a:ext uri="{FF2B5EF4-FFF2-40B4-BE49-F238E27FC236}">
                <a16:creationId xmlns:a16="http://schemas.microsoft.com/office/drawing/2014/main" id="{6FD96705-2F24-4745-BB44-4026EBDFCDA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838" y="815902"/>
            <a:ext cx="5053012" cy="219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357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0161FB-E43B-4222-89E1-FACC5B073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nl-NL" sz="3000" dirty="0"/>
              <a:t>Begeleidingsaspecten toiletgang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B86327-C7B8-4805-BA75-7FA5E83D0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endParaRPr lang="nl-NL" sz="1700" dirty="0"/>
          </a:p>
          <a:p>
            <a:r>
              <a:rPr lang="nl-NL" sz="1700" dirty="0"/>
              <a:t>Vraag (waar mogelijk) waar de client ondersteuning bij nodig is.</a:t>
            </a:r>
          </a:p>
          <a:p>
            <a:r>
              <a:rPr lang="nl-NL" sz="1700" dirty="0"/>
              <a:t>Vertel wat je gaat doen</a:t>
            </a:r>
          </a:p>
          <a:p>
            <a:r>
              <a:rPr lang="nl-NL" sz="1700" dirty="0"/>
              <a:t>Client zoveel mogelijk zelf laten doen (behoud zelfstandigheid)</a:t>
            </a:r>
          </a:p>
          <a:p>
            <a:r>
              <a:rPr lang="nl-NL" sz="1700" dirty="0"/>
              <a:t>Denk aan intimiteit ( wat doet het met jou en met de client )</a:t>
            </a:r>
          </a:p>
          <a:p>
            <a:r>
              <a:rPr lang="nl-NL" sz="1700" dirty="0"/>
              <a:t>Signaleren preventief (sommige mensen of kinderen vergeten dat ze naar het toilet moeten)</a:t>
            </a:r>
          </a:p>
          <a:p>
            <a:r>
              <a:rPr lang="nl-NL" sz="1700" dirty="0"/>
              <a:t>Ondersteuning bij het lopen naar en plaats nemen op het toilet</a:t>
            </a:r>
          </a:p>
          <a:p>
            <a:r>
              <a:rPr lang="nl-NL" sz="1700" dirty="0"/>
              <a:t>Maak gebruik van handgrepen en beugels</a:t>
            </a:r>
          </a:p>
          <a:p>
            <a:r>
              <a:rPr lang="nl-NL" sz="1700" dirty="0"/>
              <a:t>Trek je (wanneer dit verantwoord is) terug en doe de wc- of douchedeur dicht </a:t>
            </a:r>
          </a:p>
          <a:p>
            <a:r>
              <a:rPr lang="nl-NL" sz="1700" dirty="0"/>
              <a:t>Spreek af wanneer je weer komt ondersteunen</a:t>
            </a:r>
          </a:p>
          <a:p>
            <a:r>
              <a:rPr lang="nl-NL" sz="1700" dirty="0"/>
              <a:t>Help met het van het toilet af komen en de kleren goed doen</a:t>
            </a:r>
          </a:p>
          <a:p>
            <a:r>
              <a:rPr lang="nl-NL" sz="1700" dirty="0"/>
              <a:t>Denk altijd aan de hygiëne, van jezelf en van de client </a:t>
            </a:r>
          </a:p>
          <a:p>
            <a:endParaRPr lang="nl-NL" sz="1700" dirty="0"/>
          </a:p>
        </p:txBody>
      </p:sp>
    </p:spTree>
    <p:extLst>
      <p:ext uri="{BB962C8B-B14F-4D97-AF65-F5344CB8AC3E}">
        <p14:creationId xmlns:p14="http://schemas.microsoft.com/office/powerpoint/2010/main" val="875404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7C32DF3D-3F59-481D-A237-77C31AD49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542437-0FAE-48CC-9306-18D79787F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43467"/>
            <a:ext cx="3840480" cy="5571066"/>
          </a:xfrm>
        </p:spPr>
        <p:txBody>
          <a:bodyPr anchor="ctr">
            <a:normAutofit/>
          </a:bodyPr>
          <a:lstStyle/>
          <a:p>
            <a:r>
              <a:rPr lang="nl-NL" sz="5400" dirty="0"/>
              <a:t>evaluatie</a:t>
            </a:r>
          </a:p>
        </p:txBody>
      </p:sp>
      <p:sp>
        <p:nvSpPr>
          <p:cNvPr id="21" name="Freeform: Shape 9">
            <a:extLst>
              <a:ext uri="{FF2B5EF4-FFF2-40B4-BE49-F238E27FC236}">
                <a16:creationId xmlns:a16="http://schemas.microsoft.com/office/drawing/2014/main" id="{32F02326-30C4-4095-988F-932A425AE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39686" y="0"/>
            <a:ext cx="7152315" cy="6858000"/>
          </a:xfrm>
          <a:custGeom>
            <a:avLst/>
            <a:gdLst>
              <a:gd name="connsiteX0" fmla="*/ 17101 w 7152315"/>
              <a:gd name="connsiteY0" fmla="*/ 0 h 6858000"/>
              <a:gd name="connsiteX1" fmla="*/ 7152315 w 7152315"/>
              <a:gd name="connsiteY1" fmla="*/ 0 h 6858000"/>
              <a:gd name="connsiteX2" fmla="*/ 7152315 w 7152315"/>
              <a:gd name="connsiteY2" fmla="*/ 6858000 h 6858000"/>
              <a:gd name="connsiteX3" fmla="*/ 15999 w 7152315"/>
              <a:gd name="connsiteY3" fmla="*/ 6858000 h 6858000"/>
              <a:gd name="connsiteX4" fmla="*/ 9729 w 7152315"/>
              <a:gd name="connsiteY4" fmla="*/ 6734157 h 6858000"/>
              <a:gd name="connsiteX5" fmla="*/ 15819 w 7152315"/>
              <a:gd name="connsiteY5" fmla="*/ 6122264 h 6858000"/>
              <a:gd name="connsiteX6" fmla="*/ 11379 w 7152315"/>
              <a:gd name="connsiteY6" fmla="*/ 5614784 h 6858000"/>
              <a:gd name="connsiteX7" fmla="*/ 20006 w 7152315"/>
              <a:gd name="connsiteY7" fmla="*/ 5204359 h 6858000"/>
              <a:gd name="connsiteX8" fmla="*/ 16962 w 7152315"/>
              <a:gd name="connsiteY8" fmla="*/ 4811696 h 6858000"/>
              <a:gd name="connsiteX9" fmla="*/ 13409 w 7152315"/>
              <a:gd name="connsiteY9" fmla="*/ 4358135 h 6858000"/>
              <a:gd name="connsiteX10" fmla="*/ 12774 w 7152315"/>
              <a:gd name="connsiteY10" fmla="*/ 4038423 h 6858000"/>
              <a:gd name="connsiteX11" fmla="*/ 10110 w 7152315"/>
              <a:gd name="connsiteY11" fmla="*/ 3630663 h 6858000"/>
              <a:gd name="connsiteX12" fmla="*/ 16581 w 7152315"/>
              <a:gd name="connsiteY12" fmla="*/ 3275427 h 6858000"/>
              <a:gd name="connsiteX13" fmla="*/ 27872 w 7152315"/>
              <a:gd name="connsiteY13" fmla="*/ 2871219 h 6858000"/>
              <a:gd name="connsiteX14" fmla="*/ 17596 w 7152315"/>
              <a:gd name="connsiteY14" fmla="*/ 2235600 h 6858000"/>
              <a:gd name="connsiteX15" fmla="*/ 14170 w 7152315"/>
              <a:gd name="connsiteY15" fmla="*/ 1894827 h 6858000"/>
              <a:gd name="connsiteX16" fmla="*/ 11632 w 7152315"/>
              <a:gd name="connsiteY16" fmla="*/ 1603026 h 6858000"/>
              <a:gd name="connsiteX17" fmla="*/ 14551 w 7152315"/>
              <a:gd name="connsiteY17" fmla="*/ 1307799 h 6858000"/>
              <a:gd name="connsiteX18" fmla="*/ 14551 w 7152315"/>
              <a:gd name="connsiteY18" fmla="*/ 887733 h 6858000"/>
              <a:gd name="connsiteX19" fmla="*/ 849 w 7152315"/>
              <a:gd name="connsiteY19" fmla="*/ 349169 h 6858000"/>
              <a:gd name="connsiteX20" fmla="*/ 1404 w 7152315"/>
              <a:gd name="connsiteY20" fmla="*/ 16059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152315" h="6858000">
                <a:moveTo>
                  <a:pt x="17101" y="0"/>
                </a:moveTo>
                <a:lnTo>
                  <a:pt x="7152315" y="0"/>
                </a:lnTo>
                <a:lnTo>
                  <a:pt x="7152315" y="6858000"/>
                </a:lnTo>
                <a:lnTo>
                  <a:pt x="15999" y="6858000"/>
                </a:lnTo>
                <a:lnTo>
                  <a:pt x="9729" y="6734157"/>
                </a:lnTo>
                <a:cubicBezTo>
                  <a:pt x="5924" y="6530150"/>
                  <a:pt x="12521" y="6326271"/>
                  <a:pt x="15819" y="6122264"/>
                </a:cubicBezTo>
                <a:cubicBezTo>
                  <a:pt x="18484" y="5952766"/>
                  <a:pt x="-1689" y="5783013"/>
                  <a:pt x="11379" y="5614784"/>
                </a:cubicBezTo>
                <a:cubicBezTo>
                  <a:pt x="22112" y="5478259"/>
                  <a:pt x="24992" y="5341214"/>
                  <a:pt x="20006" y="5204359"/>
                </a:cubicBezTo>
                <a:cubicBezTo>
                  <a:pt x="14932" y="5073429"/>
                  <a:pt x="13917" y="4942537"/>
                  <a:pt x="16962" y="4811696"/>
                </a:cubicBezTo>
                <a:cubicBezTo>
                  <a:pt x="20640" y="4660467"/>
                  <a:pt x="16962" y="4509238"/>
                  <a:pt x="13409" y="4358135"/>
                </a:cubicBezTo>
                <a:cubicBezTo>
                  <a:pt x="10872" y="4251565"/>
                  <a:pt x="10998" y="4144994"/>
                  <a:pt x="12774" y="4038423"/>
                </a:cubicBezTo>
                <a:cubicBezTo>
                  <a:pt x="15185" y="3902545"/>
                  <a:pt x="19879" y="3766540"/>
                  <a:pt x="10110" y="3630663"/>
                </a:cubicBezTo>
                <a:cubicBezTo>
                  <a:pt x="1178" y="3512306"/>
                  <a:pt x="3347" y="3393378"/>
                  <a:pt x="16581" y="3275427"/>
                </a:cubicBezTo>
                <a:cubicBezTo>
                  <a:pt x="33403" y="3141377"/>
                  <a:pt x="37183" y="3006006"/>
                  <a:pt x="27872" y="2871219"/>
                </a:cubicBezTo>
                <a:cubicBezTo>
                  <a:pt x="11315" y="2659765"/>
                  <a:pt x="7890" y="2447486"/>
                  <a:pt x="17596" y="2235600"/>
                </a:cubicBezTo>
                <a:cubicBezTo>
                  <a:pt x="22797" y="2122038"/>
                  <a:pt x="21655" y="2008261"/>
                  <a:pt x="14170" y="1894827"/>
                </a:cubicBezTo>
                <a:cubicBezTo>
                  <a:pt x="8144" y="1797670"/>
                  <a:pt x="7294" y="1700272"/>
                  <a:pt x="11632" y="1603026"/>
                </a:cubicBezTo>
                <a:cubicBezTo>
                  <a:pt x="15566" y="1504575"/>
                  <a:pt x="17215" y="1406124"/>
                  <a:pt x="14551" y="1307799"/>
                </a:cubicBezTo>
                <a:cubicBezTo>
                  <a:pt x="10872" y="1168242"/>
                  <a:pt x="10110" y="1027798"/>
                  <a:pt x="14551" y="887733"/>
                </a:cubicBezTo>
                <a:cubicBezTo>
                  <a:pt x="20894" y="708085"/>
                  <a:pt x="3132" y="528817"/>
                  <a:pt x="849" y="349169"/>
                </a:cubicBezTo>
                <a:cubicBezTo>
                  <a:pt x="24" y="286241"/>
                  <a:pt x="-769" y="223346"/>
                  <a:pt x="1404" y="1605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55DCD1-60D2-422C-82FD-6CFF84C4B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8696" y="643467"/>
            <a:ext cx="5788152" cy="5571066"/>
          </a:xfrm>
        </p:spPr>
        <p:txBody>
          <a:bodyPr anchor="ctr">
            <a:normAutofit/>
          </a:bodyPr>
          <a:lstStyle/>
          <a:p>
            <a:r>
              <a:rPr lang="nl-NL" sz="2200" dirty="0">
                <a:solidFill>
                  <a:srgbClr val="FFFFFF"/>
                </a:solidFill>
              </a:rPr>
              <a:t>Hoe was het om dit te doen?</a:t>
            </a:r>
          </a:p>
          <a:p>
            <a:r>
              <a:rPr lang="nl-NL" sz="2200" dirty="0">
                <a:solidFill>
                  <a:srgbClr val="FFFFFF"/>
                </a:solidFill>
              </a:rPr>
              <a:t>Welk leerpunt wil je meenemen naar de praktijk?</a:t>
            </a:r>
          </a:p>
        </p:txBody>
      </p:sp>
    </p:spTree>
    <p:extLst>
      <p:ext uri="{BB962C8B-B14F-4D97-AF65-F5344CB8AC3E}">
        <p14:creationId xmlns:p14="http://schemas.microsoft.com/office/powerpoint/2010/main" val="31301403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Breedbeeld</PresentationFormat>
  <Paragraphs>65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Wassen en Toiletgang</vt:lpstr>
      <vt:lpstr>Begeleidingsaspecten Wassen</vt:lpstr>
      <vt:lpstr>Wassen wat heb je nodig?</vt:lpstr>
      <vt:lpstr>Kritieke punten</vt:lpstr>
      <vt:lpstr>Filmpje wassen bij de wasbak</vt:lpstr>
      <vt:lpstr>Wassen op bed</vt:lpstr>
      <vt:lpstr>Toiletgang wat heb je nodig? En waar moet je op letten?</vt:lpstr>
      <vt:lpstr>Begeleidingsaspecten toiletgang</vt:lpstr>
      <vt:lpstr>evaluatie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Wassen en Toiletgang</dc:title>
  <dc:creator>Berthe Toonder - ter Veen</dc:creator>
  <cp:lastModifiedBy>Berthe Toonder - ter Veen</cp:lastModifiedBy>
  <cp:revision>1</cp:revision>
  <dcterms:created xsi:type="dcterms:W3CDTF">2021-02-03T18:28:03Z</dcterms:created>
  <dcterms:modified xsi:type="dcterms:W3CDTF">2021-02-03T18:28:19Z</dcterms:modified>
</cp:coreProperties>
</file>